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7"/>
  </p:notesMasterIdLst>
  <p:sldIdLst>
    <p:sldId id="258" r:id="rId2"/>
    <p:sldId id="261" r:id="rId3"/>
    <p:sldId id="260" r:id="rId4"/>
    <p:sldId id="262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00FF"/>
    <a:srgbClr val="FF3300"/>
    <a:srgbClr val="51075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467386021191792E-2"/>
          <c:y val="5.1223179966089355E-2"/>
          <c:w val="0.91119082336930102"/>
          <c:h val="0.7145002618753828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Число несчастных случаев, произошедших на производстве по годам, чел.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226</c:v>
                </c:pt>
                <c:pt idx="1">
                  <c:v>170</c:v>
                </c:pt>
                <c:pt idx="2">
                  <c:v>171</c:v>
                </c:pt>
                <c:pt idx="3">
                  <c:v>127</c:v>
                </c:pt>
                <c:pt idx="4">
                  <c:v>161</c:v>
                </c:pt>
                <c:pt idx="5">
                  <c:v>140</c:v>
                </c:pt>
                <c:pt idx="6">
                  <c:v>127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414400"/>
        <c:axId val="81420288"/>
        <c:axId val="0"/>
      </c:bar3DChart>
      <c:catAx>
        <c:axId val="81414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1420288"/>
        <c:crosses val="autoZero"/>
        <c:auto val="1"/>
        <c:lblAlgn val="ctr"/>
        <c:lblOffset val="100"/>
        <c:noMultiLvlLbl val="0"/>
      </c:catAx>
      <c:valAx>
        <c:axId val="81420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414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2.5868085933702729E-2"/>
          <c:y val="0.85507780805866007"/>
          <c:w val="0.95252697579469237"/>
          <c:h val="0.1280180028229278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Судостроение</c:v>
                </c:pt>
                <c:pt idx="1">
                  <c:v>Иные</c:v>
                </c:pt>
                <c:pt idx="2">
                  <c:v>Здравоохранение</c:v>
                </c:pt>
                <c:pt idx="3">
                  <c:v>Образование</c:v>
                </c:pt>
                <c:pt idx="4">
                  <c:v>ЖКХ</c:v>
                </c:pt>
                <c:pt idx="5">
                  <c:v>Строительство</c:v>
                </c:pt>
                <c:pt idx="6">
                  <c:v>Транспорт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97</c:v>
                </c:pt>
                <c:pt idx="1">
                  <c:v>8</c:v>
                </c:pt>
                <c:pt idx="2">
                  <c:v>7</c:v>
                </c:pt>
                <c:pt idx="3">
                  <c:v>6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Лист1!$A$2:$A$8</c:f>
              <c:strCache>
                <c:ptCount val="7"/>
                <c:pt idx="0">
                  <c:v>Судостроение</c:v>
                </c:pt>
                <c:pt idx="1">
                  <c:v>Иные</c:v>
                </c:pt>
                <c:pt idx="2">
                  <c:v>Здравоохранение</c:v>
                </c:pt>
                <c:pt idx="3">
                  <c:v>Образование</c:v>
                </c:pt>
                <c:pt idx="4">
                  <c:v>ЖКХ</c:v>
                </c:pt>
                <c:pt idx="5">
                  <c:v>Строительство</c:v>
                </c:pt>
                <c:pt idx="6">
                  <c:v>Транспорт</c:v>
                </c:pt>
              </c:strCache>
            </c:strRef>
          </c:cat>
          <c:val>
            <c:numRef>
              <c:f>Лист1!$C$2:$C$8</c:f>
              <c:numCache>
                <c:formatCode>General</c:formatCode>
                <c:ptCount val="7"/>
                <c:pt idx="0">
                  <c:v>102</c:v>
                </c:pt>
                <c:pt idx="1">
                  <c:v>12</c:v>
                </c:pt>
                <c:pt idx="2">
                  <c:v>13</c:v>
                </c:pt>
                <c:pt idx="3">
                  <c:v>6</c:v>
                </c:pt>
                <c:pt idx="4">
                  <c:v>2</c:v>
                </c:pt>
                <c:pt idx="5">
                  <c:v>3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9038720"/>
        <c:axId val="99040256"/>
        <c:axId val="0"/>
      </c:bar3DChart>
      <c:catAx>
        <c:axId val="99038720"/>
        <c:scaling>
          <c:orientation val="minMax"/>
        </c:scaling>
        <c:delete val="0"/>
        <c:axPos val="l"/>
        <c:majorTickMark val="out"/>
        <c:minorTickMark val="none"/>
        <c:tickLblPos val="nextTo"/>
        <c:crossAx val="99040256"/>
        <c:crosses val="autoZero"/>
        <c:auto val="1"/>
        <c:lblAlgn val="ctr"/>
        <c:lblOffset val="100"/>
        <c:noMultiLvlLbl val="0"/>
      </c:catAx>
      <c:valAx>
        <c:axId val="990402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99038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Коэффициент</a:t>
            </a:r>
            <a:r>
              <a:rPr lang="ru-RU" baseline="0" dirty="0" smtClean="0"/>
              <a:t> </a:t>
            </a:r>
            <a:r>
              <a:rPr lang="ru-RU" dirty="0" smtClean="0"/>
              <a:t>тяжести:</a:t>
            </a:r>
            <a:endParaRPr lang="ru-RU" dirty="0"/>
          </a:p>
        </c:rich>
      </c:tx>
      <c:layout>
        <c:manualLayout>
          <c:xMode val="edge"/>
          <c:yMode val="edge"/>
          <c:x val="1.8168177091071155E-2"/>
          <c:y val="1.4571948998178506E-2"/>
        </c:manualLayout>
      </c:layout>
      <c:overlay val="0"/>
    </c:title>
    <c:autoTitleDeleted val="0"/>
    <c:view3D>
      <c:rotX val="30"/>
      <c:rotY val="5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155586683426007"/>
          <c:y val="0.1338503038957731"/>
          <c:w val="0.82148417804668461"/>
          <c:h val="0.6551057335092849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28.3</c:v>
                </c:pt>
                <c:pt idx="1">
                  <c:v>26.4</c:v>
                </c:pt>
                <c:pt idx="2">
                  <c:v>26.8</c:v>
                </c:pt>
                <c:pt idx="3">
                  <c:v>30.8</c:v>
                </c:pt>
                <c:pt idx="4">
                  <c:v>23.8</c:v>
                </c:pt>
                <c:pt idx="5">
                  <c:v>40</c:v>
                </c:pt>
                <c:pt idx="6">
                  <c:v>36.11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741632"/>
        <c:axId val="30765440"/>
        <c:axId val="30631232"/>
      </c:bar3DChart>
      <c:catAx>
        <c:axId val="30741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0765440"/>
        <c:crosses val="autoZero"/>
        <c:auto val="1"/>
        <c:lblAlgn val="ctr"/>
        <c:lblOffset val="100"/>
        <c:noMultiLvlLbl val="0"/>
      </c:catAx>
      <c:valAx>
        <c:axId val="30765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741632"/>
        <c:crosses val="autoZero"/>
        <c:crossBetween val="between"/>
      </c:valAx>
      <c:serAx>
        <c:axId val="30631232"/>
        <c:scaling>
          <c:orientation val="minMax"/>
        </c:scaling>
        <c:delete val="1"/>
        <c:axPos val="b"/>
        <c:majorTickMark val="out"/>
        <c:minorTickMark val="none"/>
        <c:tickLblPos val="nextTo"/>
        <c:crossAx val="30765440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Коэффициент частоты:</a:t>
            </a:r>
            <a:endParaRPr lang="ru-RU" dirty="0"/>
          </a:p>
        </c:rich>
      </c:tx>
      <c:layout>
        <c:manualLayout>
          <c:xMode val="edge"/>
          <c:yMode val="edge"/>
          <c:x val="1.6030962231415986E-2"/>
          <c:y val="1.3227696922564159E-2"/>
        </c:manualLayout>
      </c:layout>
      <c:overlay val="0"/>
    </c:title>
    <c:autoTitleDeleted val="0"/>
    <c:view3D>
      <c:rotX val="1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100671738066632E-2"/>
          <c:y val="0.15976749111209868"/>
          <c:w val="0.75433938342452955"/>
          <c:h val="0.62430092413311722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2.8248587570621469E-2"/>
                  <c:y val="-4.85015553827352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3.4</c:v>
                </c:pt>
                <c:pt idx="1">
                  <c:v>2.4</c:v>
                </c:pt>
                <c:pt idx="2">
                  <c:v>2.4700000000000002</c:v>
                </c:pt>
                <c:pt idx="3">
                  <c:v>1.87</c:v>
                </c:pt>
                <c:pt idx="4">
                  <c:v>2.2999999999999998</c:v>
                </c:pt>
                <c:pt idx="5">
                  <c:v>2</c:v>
                </c:pt>
                <c:pt idx="6">
                  <c:v>1.9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30721536"/>
        <c:axId val="30723072"/>
        <c:axId val="30694016"/>
      </c:bar3DChart>
      <c:catAx>
        <c:axId val="30721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0723072"/>
        <c:crosses val="autoZero"/>
        <c:auto val="1"/>
        <c:lblAlgn val="ctr"/>
        <c:lblOffset val="100"/>
        <c:noMultiLvlLbl val="0"/>
      </c:catAx>
      <c:valAx>
        <c:axId val="307230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721536"/>
        <c:crosses val="autoZero"/>
        <c:crossBetween val="between"/>
      </c:valAx>
      <c:serAx>
        <c:axId val="30694016"/>
        <c:scaling>
          <c:orientation val="minMax"/>
        </c:scaling>
        <c:delete val="1"/>
        <c:axPos val="b"/>
        <c:majorTickMark val="out"/>
        <c:minorTickMark val="none"/>
        <c:tickLblPos val="nextTo"/>
        <c:crossAx val="30723072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5.3279245307879225E-2"/>
          <c:w val="0.62811311735971986"/>
          <c:h val="0.9092705007249464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0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510759"/>
              </a:solidFill>
            </c:spPr>
          </c:dPt>
          <c:dPt>
            <c:idx val="2"/>
            <c:bubble3D val="0"/>
            <c:spPr>
              <a:solidFill>
                <a:srgbClr val="FF3300">
                  <a:alpha val="54902"/>
                </a:srgbClr>
              </a:solidFill>
            </c:spPr>
          </c:dPt>
          <c:dPt>
            <c:idx val="3"/>
            <c:bubble3D val="0"/>
            <c:spPr>
              <a:solidFill>
                <a:schemeClr val="tx1"/>
              </a:solidFill>
            </c:spPr>
          </c:dPt>
          <c:dPt>
            <c:idx val="4"/>
            <c:bubble3D val="0"/>
            <c:spPr>
              <a:solidFill>
                <a:srgbClr val="0000FF"/>
              </a:solidFill>
            </c:spPr>
          </c:dPt>
          <c:dPt>
            <c:idx val="5"/>
            <c:bubble3D val="0"/>
            <c:spPr>
              <a:solidFill>
                <a:srgbClr val="FF0000"/>
              </a:solidFill>
            </c:spPr>
          </c:dPt>
          <c:dPt>
            <c:idx val="7"/>
            <c:bubble3D val="0"/>
            <c:spPr>
              <a:solidFill>
                <a:srgbClr val="CC00CC"/>
              </a:solidFill>
            </c:spPr>
          </c:dPt>
          <c:dLbls>
            <c:dLbl>
              <c:idx val="9"/>
              <c:layout>
                <c:manualLayout>
                  <c:x val="-4.2803039805612994E-2"/>
                  <c:y val="5.82939552304845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Лист1!$A$2:$A$14</c:f>
              <c:strCache>
                <c:ptCount val="13"/>
                <c:pt idx="0">
                  <c:v>Производство элетрооборудования</c:v>
                </c:pt>
                <c:pt idx="1">
                  <c:v>Транспорт</c:v>
                </c:pt>
                <c:pt idx="2">
                  <c:v>Связь</c:v>
                </c:pt>
                <c:pt idx="3">
                  <c:v>Торговля</c:v>
                </c:pt>
                <c:pt idx="4">
                  <c:v>Бытовое обслуживание</c:v>
                </c:pt>
                <c:pt idx="5">
                  <c:v>Электроэнергия, газ и вода</c:v>
                </c:pt>
                <c:pt idx="6">
                  <c:v>Строительство</c:v>
                </c:pt>
                <c:pt idx="7">
                  <c:v>Образование</c:v>
                </c:pt>
                <c:pt idx="8">
                  <c:v>Пищевая промышленность</c:v>
                </c:pt>
                <c:pt idx="9">
                  <c:v>Здравоохранение</c:v>
                </c:pt>
                <c:pt idx="10">
                  <c:v>Иные</c:v>
                </c:pt>
                <c:pt idx="11">
                  <c:v>ЖКХ </c:v>
                </c:pt>
                <c:pt idx="12">
                  <c:v>Судостроение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0.1</c:v>
                </c:pt>
                <c:pt idx="1">
                  <c:v>0.7</c:v>
                </c:pt>
                <c:pt idx="2">
                  <c:v>0.7</c:v>
                </c:pt>
                <c:pt idx="3">
                  <c:v>0.7</c:v>
                </c:pt>
                <c:pt idx="4">
                  <c:v>0.95</c:v>
                </c:pt>
                <c:pt idx="5">
                  <c:v>4.7</c:v>
                </c:pt>
                <c:pt idx="6">
                  <c:v>15.57</c:v>
                </c:pt>
                <c:pt idx="7">
                  <c:v>33.299999999999997</c:v>
                </c:pt>
                <c:pt idx="8">
                  <c:v>65.8</c:v>
                </c:pt>
                <c:pt idx="9">
                  <c:v>77.7</c:v>
                </c:pt>
                <c:pt idx="10">
                  <c:v>114.8</c:v>
                </c:pt>
                <c:pt idx="11">
                  <c:v>362.5</c:v>
                </c:pt>
                <c:pt idx="12">
                  <c:v>767.6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699462914357931"/>
          <c:y val="1.4761791139743893E-2"/>
          <c:w val="0.33528932147370466"/>
          <c:h val="0.9680997094614509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E92529-7E3D-484C-B096-5B19449B19CC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F3299F-A1DF-4644-B65D-A200BABC08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03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E3FE-5793-43DD-AFCD-44C0130AC6AF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DEC7-9FB6-4986-A4AF-446EB92ECB1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E3FE-5793-43DD-AFCD-44C0130AC6AF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DEC7-9FB6-4986-A4AF-446EB92ECB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E3FE-5793-43DD-AFCD-44C0130AC6AF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DEC7-9FB6-4986-A4AF-446EB92ECB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E3FE-5793-43DD-AFCD-44C0130AC6AF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DEC7-9FB6-4986-A4AF-446EB92ECB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E3FE-5793-43DD-AFCD-44C0130AC6AF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DEC7-9FB6-4986-A4AF-446EB92ECB1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E3FE-5793-43DD-AFCD-44C0130AC6AF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DEC7-9FB6-4986-A4AF-446EB92ECB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E3FE-5793-43DD-AFCD-44C0130AC6AF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DEC7-9FB6-4986-A4AF-446EB92ECB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E3FE-5793-43DD-AFCD-44C0130AC6AF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DEC7-9FB6-4986-A4AF-446EB92ECB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E3FE-5793-43DD-AFCD-44C0130AC6AF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DEC7-9FB6-4986-A4AF-446EB92ECB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E3FE-5793-43DD-AFCD-44C0130AC6AF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6DEC7-9FB6-4986-A4AF-446EB92ECB1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8E3FE-5793-43DD-AFCD-44C0130AC6AF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56DEC7-9FB6-4986-A4AF-446EB92ECB1B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D8E3FE-5793-43DD-AFCD-44C0130AC6AF}" type="datetimeFigureOut">
              <a:rPr lang="ru-RU" smtClean="0"/>
              <a:t>25.04.2017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56DEC7-9FB6-4986-A4AF-446EB92ECB1B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4343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Динамика производственного травматизма: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623611"/>
              </p:ext>
            </p:extLst>
          </p:nvPr>
        </p:nvGraphicFramePr>
        <p:xfrm>
          <a:off x="467544" y="692696"/>
          <a:ext cx="8229600" cy="563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583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0632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Производственный травматизм по отраслям: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9928246"/>
              </p:ext>
            </p:extLst>
          </p:nvPr>
        </p:nvGraphicFramePr>
        <p:xfrm>
          <a:off x="467544" y="1268760"/>
          <a:ext cx="82296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118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Cambria" pitchFamily="18" charset="0"/>
                <a:cs typeface="Arial" pitchFamily="34" charset="0"/>
              </a:rPr>
              <a:t>ОЦЕНКА ПРОИЗВОДСТВЕННОГО </a:t>
            </a:r>
            <a:r>
              <a:rPr lang="ru-RU" sz="2800" dirty="0" smtClean="0">
                <a:latin typeface="Cambria" pitchFamily="18" charset="0"/>
                <a:cs typeface="Arial" pitchFamily="34" charset="0"/>
              </a:rPr>
              <a:t>ТРАВМАТИЗМА:</a:t>
            </a:r>
            <a:endParaRPr lang="ru-RU" sz="2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22712344"/>
              </p:ext>
            </p:extLst>
          </p:nvPr>
        </p:nvGraphicFramePr>
        <p:xfrm>
          <a:off x="0" y="908720"/>
          <a:ext cx="450614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80054359"/>
              </p:ext>
            </p:extLst>
          </p:nvPr>
        </p:nvGraphicFramePr>
        <p:xfrm>
          <a:off x="4648200" y="980728"/>
          <a:ext cx="449580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71357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784976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Затраты на охрану труда в 2016 году по отраслям в млн. руб.: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472495"/>
              </p:ext>
            </p:extLst>
          </p:nvPr>
        </p:nvGraphicFramePr>
        <p:xfrm>
          <a:off x="107504" y="981075"/>
          <a:ext cx="8928992" cy="5616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06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5445125"/>
            <a:ext cx="6202363" cy="9398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Адрес: Бойчука д. 3 </a:t>
            </a:r>
            <a:r>
              <a:rPr lang="ru-RU" dirty="0" err="1" smtClean="0"/>
              <a:t>каб</a:t>
            </a:r>
            <a:r>
              <a:rPr lang="ru-RU" dirty="0" smtClean="0"/>
              <a:t>. 309, телефон 58-30-08</a:t>
            </a:r>
          </a:p>
          <a:p>
            <a:r>
              <a:rPr lang="en-US" dirty="0" smtClean="0"/>
              <a:t>Email: guardwork@adm.severodvinsk.ru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29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663</TotalTime>
  <Words>50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Динамика производственного травматизма:</vt:lpstr>
      <vt:lpstr>Производственный травматизм по отраслям:</vt:lpstr>
      <vt:lpstr>ОЦЕНКА ПРОИЗВОДСТВЕННОГО ТРАВМАТИЗМА:</vt:lpstr>
      <vt:lpstr>Затраты на охрану труда в 2016 году по отраслям в млн. руб.: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Рехачева Евгения Игоревна</dc:creator>
  <cp:lastModifiedBy>Андреева Светлана Викторовна</cp:lastModifiedBy>
  <cp:revision>62</cp:revision>
  <dcterms:created xsi:type="dcterms:W3CDTF">2017-04-10T08:26:23Z</dcterms:created>
  <dcterms:modified xsi:type="dcterms:W3CDTF">2017-04-25T10:39:26Z</dcterms:modified>
</cp:coreProperties>
</file>